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2" r:id="rId2"/>
    <p:sldId id="294" r:id="rId3"/>
    <p:sldId id="321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297" r:id="rId13"/>
  </p:sldIdLst>
  <p:sldSz cx="12190413" cy="6859588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oto Sans" panose="020B0600000101010101" charset="0"/>
      <p:regular r:id="rId22"/>
      <p:bold r:id="rId23"/>
    </p:embeddedFont>
    <p:embeddedFont>
      <p:font typeface="굴림체" panose="020B0609000101010101" pitchFamily="49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685D"/>
    <a:srgbClr val="252A85"/>
    <a:srgbClr val="1A76D4"/>
    <a:srgbClr val="7EB1DE"/>
    <a:srgbClr val="FBFBFB"/>
    <a:srgbClr val="0C0F14"/>
    <a:srgbClr val="C7CF21"/>
    <a:srgbClr val="81B02C"/>
    <a:srgbClr val="455E18"/>
    <a:srgbClr val="2A6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5398" autoAdjust="0"/>
  </p:normalViewPr>
  <p:slideViewPr>
    <p:cSldViewPr>
      <p:cViewPr varScale="1">
        <p:scale>
          <a:sx n="81" d="100"/>
          <a:sy n="81" d="100"/>
        </p:scale>
        <p:origin x="1330" y="82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1910" y="5162813"/>
            <a:ext cx="4727752" cy="5712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133" y="3188658"/>
            <a:ext cx="6743271" cy="21133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175437-7DED-4156-BDE9-F4C998238FB9}"/>
              </a:ext>
            </a:extLst>
          </p:cNvPr>
          <p:cNvSpPr/>
          <p:nvPr/>
        </p:nvSpPr>
        <p:spPr>
          <a:xfrm>
            <a:off x="3430910" y="2997746"/>
            <a:ext cx="8759503" cy="30963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accent6">
                <a:lumMod val="60000"/>
                <a:lumOff val="40000"/>
                <a:alpha val="9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F5E178-E0B4-4DF2-AD53-AB90B0172909}"/>
              </a:ext>
            </a:extLst>
          </p:cNvPr>
          <p:cNvSpPr txBox="1"/>
          <p:nvPr/>
        </p:nvSpPr>
        <p:spPr>
          <a:xfrm>
            <a:off x="5231110" y="3612426"/>
            <a:ext cx="5688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FF9900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국어사전 </a:t>
            </a:r>
            <a:r>
              <a:rPr lang="en-US" altLang="ko-KR" sz="4000" b="1" dirty="0">
                <a:solidFill>
                  <a:srgbClr val="FF9900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DB</a:t>
            </a:r>
            <a:r>
              <a:rPr lang="ko-KR" altLang="en-US" sz="40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를 사용한 </a:t>
            </a:r>
            <a:r>
              <a:rPr lang="en-US" altLang="ko-KR" sz="4000" b="1" dirty="0">
                <a:solidFill>
                  <a:srgbClr val="00B0F0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LABELING TOOL</a:t>
            </a:r>
          </a:p>
          <a:p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63D8EB-6510-41CD-AA19-86D7C5610A90}"/>
              </a:ext>
            </a:extLst>
          </p:cNvPr>
          <p:cNvSpPr txBox="1"/>
          <p:nvPr/>
        </p:nvSpPr>
        <p:spPr>
          <a:xfrm>
            <a:off x="5279994" y="5157986"/>
            <a:ext cx="463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Viva Pro. (</a:t>
            </a:r>
            <a:r>
              <a:rPr lang="ko-KR" altLang="en-US" sz="1300" b="1" dirty="0" err="1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이원재</a:t>
            </a:r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조우진</a:t>
            </a:r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송현우</a:t>
            </a:r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, </a:t>
            </a:r>
            <a:r>
              <a:rPr lang="ko-KR" altLang="en-US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손승현</a:t>
            </a:r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, </a:t>
            </a:r>
            <a:r>
              <a:rPr lang="ko-KR" altLang="en-US" sz="1300" b="1" dirty="0" err="1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신규표</a:t>
            </a:r>
            <a:r>
              <a:rPr lang="en-US" altLang="ko-KR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)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이혁준 교수님</a:t>
            </a:r>
            <a:endParaRPr lang="en-US" altLang="ko-KR" sz="1300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Result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12C137-1042-42D2-A9DB-33A4DDAF4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39"/>
          <a:stretch/>
        </p:blipFill>
        <p:spPr>
          <a:xfrm>
            <a:off x="927100" y="2133650"/>
            <a:ext cx="1968500" cy="4024314"/>
          </a:xfrm>
          <a:prstGeom prst="rect">
            <a:avLst/>
          </a:prstGeo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05B681-A1E3-4243-AA2E-374C56AE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56" y="2133650"/>
            <a:ext cx="2367244" cy="4024314"/>
          </a:xfrm>
          <a:prstGeom prst="rect">
            <a:avLst/>
          </a:prstGeo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E14884-36BD-4692-9A2C-9EB07C27302F}"/>
              </a:ext>
            </a:extLst>
          </p:cNvPr>
          <p:cNvCxnSpPr>
            <a:cxnSpLocks/>
          </p:cNvCxnSpPr>
          <p:nvPr/>
        </p:nvCxnSpPr>
        <p:spPr>
          <a:xfrm>
            <a:off x="3345553" y="4029576"/>
            <a:ext cx="968030" cy="0"/>
          </a:xfrm>
          <a:prstGeom prst="straightConnector1">
            <a:avLst/>
          </a:prstGeom>
          <a:ln w="190500">
            <a:solidFill>
              <a:schemeClr val="tx2">
                <a:lumMod val="40000"/>
                <a:lumOff val="6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750151D-F8CC-483C-BA90-3C847E69D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536" y="2133654"/>
            <a:ext cx="2373891" cy="4024310"/>
          </a:xfrm>
          <a:prstGeom prst="rect">
            <a:avLst/>
          </a:prstGeo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3C6A3AB-14D8-4763-ABF1-19940F727334}"/>
              </a:ext>
            </a:extLst>
          </p:cNvPr>
          <p:cNvCxnSpPr>
            <a:cxnSpLocks/>
          </p:cNvCxnSpPr>
          <p:nvPr/>
        </p:nvCxnSpPr>
        <p:spPr>
          <a:xfrm>
            <a:off x="7536553" y="4029576"/>
            <a:ext cx="968030" cy="0"/>
          </a:xfrm>
          <a:prstGeom prst="straightConnector1">
            <a:avLst/>
          </a:prstGeom>
          <a:ln w="190500">
            <a:solidFill>
              <a:schemeClr val="tx2">
                <a:lumMod val="40000"/>
                <a:lumOff val="6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성능비교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69EB02-2F6C-464A-BECA-8C82474A519A}"/>
              </a:ext>
            </a:extLst>
          </p:cNvPr>
          <p:cNvSpPr/>
          <p:nvPr/>
        </p:nvSpPr>
        <p:spPr>
          <a:xfrm>
            <a:off x="257175" y="1773610"/>
            <a:ext cx="7772400" cy="44291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latin typeface="Binggrae Melona" panose="020B0503000000000000" pitchFamily="34" charset="-127"/>
                <a:ea typeface="Binggrae Melona" panose="020B0503000000000000" pitchFamily="34" charset="-127"/>
              </a:rPr>
              <a:t>UTagger</a:t>
            </a:r>
            <a:r>
              <a:rPr kumimoji="1" lang="en-US" altLang="ko-Kore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-NE 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740659-85D9-4BBE-AB5E-33092BF53F18}"/>
              </a:ext>
            </a:extLst>
          </p:cNvPr>
          <p:cNvSpPr/>
          <p:nvPr/>
        </p:nvSpPr>
        <p:spPr>
          <a:xfrm>
            <a:off x="257175" y="2216522"/>
            <a:ext cx="7772400" cy="420052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27BE80-10C0-4A20-B073-F1503716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2330822"/>
            <a:ext cx="7486650" cy="3991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5E71D-B44B-483B-ADCE-8B1726288CFF}"/>
              </a:ext>
            </a:extLst>
          </p:cNvPr>
          <p:cNvSpPr txBox="1"/>
          <p:nvPr/>
        </p:nvSpPr>
        <p:spPr>
          <a:xfrm>
            <a:off x="8334374" y="3301121"/>
            <a:ext cx="34575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반자동 </a:t>
            </a:r>
            <a:r>
              <a:rPr kumimoji="1" lang="en-US" altLang="ko-KR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Tagging </a:t>
            </a:r>
            <a:r>
              <a:rPr kumimoji="1" lang="ko-KR" altLang="en-US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프로그램</a:t>
            </a:r>
            <a:endParaRPr kumimoji="1" lang="en-US" altLang="ko-KR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ore-KR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 err="1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개체명</a:t>
            </a:r>
            <a:r>
              <a:rPr kumimoji="1" lang="ko-KR" altLang="en-US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 범주 추가</a:t>
            </a:r>
            <a:r>
              <a:rPr kumimoji="1" lang="en-US" altLang="ko-KR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/</a:t>
            </a:r>
            <a:r>
              <a:rPr kumimoji="1" lang="ko-KR" altLang="en-US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삭제 가능</a:t>
            </a:r>
            <a:endParaRPr kumimoji="1" lang="en-US" altLang="ko-KR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데이터 파일 내 단어 수 부족</a:t>
            </a:r>
            <a:endParaRPr kumimoji="1" lang="en-US" altLang="ko-KR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402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THANK YOU</a:t>
            </a:r>
            <a:endParaRPr lang="ko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E739CC-CE27-4880-BB4C-035DCE803A58}"/>
              </a:ext>
            </a:extLst>
          </p:cNvPr>
          <p:cNvSpPr txBox="1"/>
          <p:nvPr/>
        </p:nvSpPr>
        <p:spPr>
          <a:xfrm>
            <a:off x="2991390" y="827598"/>
            <a:ext cx="4832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06AF27D-D29E-42EC-BB35-630962B90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738" y="1691694"/>
            <a:ext cx="3191476" cy="202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01 </a:t>
            </a:r>
            <a:r>
              <a:rPr lang="ko-KR" altLang="en-US" sz="22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개발의도</a:t>
            </a:r>
            <a:endParaRPr lang="en-US" altLang="ko-KR" sz="2200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02 </a:t>
            </a:r>
            <a:r>
              <a:rPr lang="ko-KR" altLang="en-US" sz="22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</a:t>
            </a:r>
            <a:endParaRPr lang="en-US" altLang="ko-KR" sz="2200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03 </a:t>
            </a:r>
            <a:r>
              <a:rPr lang="ko-KR" altLang="en-US" sz="2200" b="1" dirty="0" err="1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성능비교</a:t>
            </a:r>
            <a:endParaRPr lang="en-US" altLang="ko-KR" sz="2200" b="1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개발의도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86FB919-129E-403F-83D3-DC395B9DC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182" y="1917626"/>
            <a:ext cx="5334000" cy="36114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한국어 관련 </a:t>
            </a:r>
            <a:r>
              <a:rPr kumimoji="1" lang="en-US" altLang="ko-KR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Labeling tool </a:t>
            </a: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존재 </a:t>
            </a:r>
            <a:r>
              <a:rPr kumimoji="1" lang="en-US" altLang="ko-KR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X</a:t>
            </a:r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ore-KR" b="1" i="0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b="1" i="0" dirty="0" err="1">
                <a:latin typeface="Binggrae Melona" panose="020B0503000000000000" pitchFamily="34" charset="-127"/>
                <a:ea typeface="Binggrae Melona" panose="020B0503000000000000" pitchFamily="34" charset="-127"/>
              </a:rPr>
              <a:t>개체명</a:t>
            </a: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</a:t>
            </a:r>
            <a:r>
              <a:rPr kumimoji="1" lang="en-US" altLang="ko-KR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Tagging </a:t>
            </a: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관련 자동화</a:t>
            </a:r>
            <a:endParaRPr kumimoji="1" lang="en-US" altLang="ko-KR" b="1" i="0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kumimoji="1" lang="en-US" altLang="ko-Kore-KR" b="1" i="0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수작업을 통한 </a:t>
            </a:r>
            <a:r>
              <a:rPr kumimoji="1" lang="ko-KR" altLang="en-US" b="1" i="0" dirty="0" err="1">
                <a:latin typeface="Binggrae Melona" panose="020B0503000000000000" pitchFamily="34" charset="-127"/>
                <a:ea typeface="Binggrae Melona" panose="020B0503000000000000" pitchFamily="34" charset="-127"/>
              </a:rPr>
              <a:t>인력소모</a:t>
            </a:r>
            <a:r>
              <a:rPr kumimoji="1" lang="ko-KR" altLang="en-US" b="1" i="0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심각</a:t>
            </a:r>
            <a:endParaRPr kumimoji="1" lang="ko-Kore-KR" altLang="en-US" b="1" i="0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Data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BBAA91-B72B-43B4-B1E5-7642B920880A}"/>
              </a:ext>
            </a:extLst>
          </p:cNvPr>
          <p:cNvGrpSpPr/>
          <p:nvPr/>
        </p:nvGrpSpPr>
        <p:grpSpPr>
          <a:xfrm>
            <a:off x="227437" y="1629594"/>
            <a:ext cx="11628409" cy="4873707"/>
            <a:chOff x="228599" y="1702608"/>
            <a:chExt cx="11628409" cy="430075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403D4A7-AB8B-4D79-89FE-E6876C50B9A8}"/>
                </a:ext>
              </a:extLst>
            </p:cNvPr>
            <p:cNvGrpSpPr/>
            <p:nvPr/>
          </p:nvGrpSpPr>
          <p:grpSpPr>
            <a:xfrm>
              <a:off x="228599" y="1702608"/>
              <a:ext cx="11628409" cy="4300759"/>
              <a:chOff x="546538" y="1429407"/>
              <a:chExt cx="13313648" cy="491424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C5684A1-98F8-40D2-8272-EA63A78B8273}"/>
                  </a:ext>
                </a:extLst>
              </p:cNvPr>
              <p:cNvSpPr/>
              <p:nvPr/>
            </p:nvSpPr>
            <p:spPr>
              <a:xfrm>
                <a:off x="546538" y="1429407"/>
                <a:ext cx="13313648" cy="546403"/>
              </a:xfrm>
              <a:prstGeom prst="rect">
                <a:avLst/>
              </a:prstGeom>
              <a:solidFill>
                <a:srgbClr val="FF557E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latin typeface="Binggrae Melona" panose="020B0503000000000000" pitchFamily="34" charset="-127"/>
                    <a:ea typeface="Binggrae Melona" panose="020B0503000000000000" pitchFamily="34" charset="-127"/>
                  </a:rPr>
                  <a:t>ETRI </a:t>
                </a:r>
                <a:r>
                  <a:rPr kumimoji="1" lang="ko-KR" altLang="en-US" b="1" dirty="0" err="1">
                    <a:latin typeface="Binggrae Melona" panose="020B0503000000000000" pitchFamily="34" charset="-127"/>
                    <a:ea typeface="Binggrae Melona" panose="020B0503000000000000" pitchFamily="34" charset="-127"/>
                  </a:rPr>
                  <a:t>개체명</a:t>
                </a:r>
                <a:r>
                  <a:rPr kumimoji="1" lang="ko-KR" altLang="en-US" b="1" dirty="0">
                    <a:latin typeface="Binggrae Melona" panose="020B0503000000000000" pitchFamily="34" charset="-127"/>
                    <a:ea typeface="Binggrae Melona" panose="020B0503000000000000" pitchFamily="34" charset="-127"/>
                  </a:rPr>
                  <a:t> 분류 기준</a:t>
                </a:r>
                <a:endParaRPr kumimoji="1" lang="ko-Kore-KR" altLang="en-US" b="1" dirty="0">
                  <a:latin typeface="Binggrae Melona" panose="020B0503000000000000" pitchFamily="34" charset="-127"/>
                  <a:ea typeface="Binggrae Melona" panose="020B0503000000000000" pitchFamily="34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3489BF0-6551-4A96-A9C9-E20D80B84D3E}"/>
                  </a:ext>
                </a:extLst>
              </p:cNvPr>
              <p:cNvSpPr/>
              <p:nvPr/>
            </p:nvSpPr>
            <p:spPr>
              <a:xfrm>
                <a:off x="546538" y="1930400"/>
                <a:ext cx="6350651" cy="4413250"/>
              </a:xfrm>
              <a:prstGeom prst="rect">
                <a:avLst/>
              </a:prstGeom>
              <a:solidFill>
                <a:schemeClr val="bg1">
                  <a:lumMod val="9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B0B7C7-264C-4200-86CC-2F7A117A6149}"/>
                </a:ext>
              </a:extLst>
            </p:cNvPr>
            <p:cNvSpPr/>
            <p:nvPr/>
          </p:nvSpPr>
          <p:spPr>
            <a:xfrm>
              <a:off x="5775385" y="2141058"/>
              <a:ext cx="6081623" cy="3862309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0F489A85-0DF2-42B9-B9A6-00C2302D0F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3830" y="2277666"/>
            <a:ext cx="5334000" cy="4109937"/>
          </a:xfrm>
        </p:spPr>
      </p:pic>
      <p:pic>
        <p:nvPicPr>
          <p:cNvPr id="14" name="내용 개체 틀 14">
            <a:extLst>
              <a:ext uri="{FF2B5EF4-FFF2-40B4-BE49-F238E27FC236}">
                <a16:creationId xmlns:a16="http://schemas.microsoft.com/office/drawing/2014/main" id="{CE7ABD97-4B9A-4B64-BDD6-873E809B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16" y="2277666"/>
            <a:ext cx="5868837" cy="41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Data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FAD991-9B81-413D-98F3-732FB2FCE28B}"/>
              </a:ext>
            </a:extLst>
          </p:cNvPr>
          <p:cNvSpPr/>
          <p:nvPr/>
        </p:nvSpPr>
        <p:spPr>
          <a:xfrm>
            <a:off x="428625" y="1557586"/>
            <a:ext cx="11401425" cy="514350"/>
          </a:xfrm>
          <a:prstGeom prst="rect">
            <a:avLst/>
          </a:prstGeom>
          <a:solidFill>
            <a:srgbClr val="FF3F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ETRI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의 형태소 분석</a:t>
            </a:r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,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</a:t>
            </a:r>
            <a:r>
              <a:rPr kumimoji="1" lang="ko-KR" altLang="en-US" b="1" dirty="0" err="1">
                <a:latin typeface="Binggrae Melona" panose="020B0503000000000000" pitchFamily="34" charset="-127"/>
                <a:ea typeface="Binggrae Melona" panose="020B0503000000000000" pitchFamily="34" charset="-127"/>
              </a:rPr>
              <a:t>개체명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인식 예시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C3A99E-F529-401E-BE75-4331D3204CB6}"/>
              </a:ext>
            </a:extLst>
          </p:cNvPr>
          <p:cNvSpPr/>
          <p:nvPr/>
        </p:nvSpPr>
        <p:spPr>
          <a:xfrm>
            <a:off x="428625" y="2071936"/>
            <a:ext cx="11401425" cy="452621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508AA5EA-B190-4819-9C4D-17B90D152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99" y="2143944"/>
            <a:ext cx="11191875" cy="4382194"/>
          </a:xfrm>
        </p:spPr>
      </p:pic>
    </p:spTree>
    <p:extLst>
      <p:ext uri="{BB962C8B-B14F-4D97-AF65-F5344CB8AC3E}">
        <p14:creationId xmlns:p14="http://schemas.microsoft.com/office/powerpoint/2010/main" val="1328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Data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135DDE-DD88-4761-A8EF-EFAC84A4F400}"/>
              </a:ext>
            </a:extLst>
          </p:cNvPr>
          <p:cNvSpPr/>
          <p:nvPr/>
        </p:nvSpPr>
        <p:spPr>
          <a:xfrm flipH="1">
            <a:off x="685800" y="1862051"/>
            <a:ext cx="528638" cy="4138699"/>
          </a:xfrm>
          <a:prstGeom prst="rect">
            <a:avLst/>
          </a:prstGeom>
          <a:solidFill>
            <a:srgbClr val="99092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국립국어원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</a:t>
            </a:r>
            <a:endParaRPr kumimoji="1" lang="en-US" altLang="ko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endParaRPr kumimoji="1" lang="en-US" altLang="ko-Kore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말뭉치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5B790-9D85-4B06-A90F-478A754F567E}"/>
              </a:ext>
            </a:extLst>
          </p:cNvPr>
          <p:cNvSpPr/>
          <p:nvPr/>
        </p:nvSpPr>
        <p:spPr>
          <a:xfrm>
            <a:off x="1208718" y="1862051"/>
            <a:ext cx="4486275" cy="413869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649DA8F3-F31A-4D75-AB92-24E60F93B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887" y="2057401"/>
            <a:ext cx="4011938" cy="3705137"/>
          </a:xfr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195AD7-2DA7-41A3-B505-7E5ECA323FBD}"/>
              </a:ext>
            </a:extLst>
          </p:cNvPr>
          <p:cNvSpPr/>
          <p:nvPr/>
        </p:nvSpPr>
        <p:spPr>
          <a:xfrm flipH="1">
            <a:off x="6414604" y="1845618"/>
            <a:ext cx="528638" cy="4138699"/>
          </a:xfrm>
          <a:prstGeom prst="rect">
            <a:avLst/>
          </a:prstGeom>
          <a:solidFill>
            <a:srgbClr val="C4222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latin typeface="Binggrae Melona" panose="020B0503000000000000" pitchFamily="34" charset="-127"/>
                <a:ea typeface="Binggrae Melona" panose="020B0503000000000000" pitchFamily="34" charset="-127"/>
              </a:rPr>
              <a:t>엑소브레인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</a:t>
            </a:r>
            <a:endParaRPr kumimoji="1" lang="en-US" altLang="ko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endParaRPr kumimoji="1" lang="en-US" altLang="ko-Kore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말뭉치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994F1A-6F1C-4C4E-8AA3-80E3B0954FB4}"/>
              </a:ext>
            </a:extLst>
          </p:cNvPr>
          <p:cNvSpPr/>
          <p:nvPr/>
        </p:nvSpPr>
        <p:spPr>
          <a:xfrm>
            <a:off x="6937523" y="1845618"/>
            <a:ext cx="4486275" cy="413869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5B5CD-3AFA-DC49-9DCF-1BE373757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54" y="2057400"/>
            <a:ext cx="4075320" cy="37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Data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8C2126-B295-1C43-9E9F-854EEDCCE0C9}"/>
              </a:ext>
            </a:extLst>
          </p:cNvPr>
          <p:cNvGrpSpPr/>
          <p:nvPr/>
        </p:nvGrpSpPr>
        <p:grpSpPr>
          <a:xfrm>
            <a:off x="550590" y="2061642"/>
            <a:ext cx="5008438" cy="4138699"/>
            <a:chOff x="6384620" y="1862051"/>
            <a:chExt cx="5008438" cy="41386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FE8553-EC28-4F6C-9DFB-8BC84495C041}"/>
                </a:ext>
              </a:extLst>
            </p:cNvPr>
            <p:cNvSpPr/>
            <p:nvPr/>
          </p:nvSpPr>
          <p:spPr>
            <a:xfrm flipH="1">
              <a:off x="6384620" y="1862051"/>
              <a:ext cx="528638" cy="4138699"/>
            </a:xfrm>
            <a:prstGeom prst="rect">
              <a:avLst/>
            </a:prstGeom>
            <a:solidFill>
              <a:srgbClr val="99092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Binggrae Melona" panose="020B0503000000000000" pitchFamily="34" charset="-127"/>
                  <a:ea typeface="Binggrae Melona" panose="020B0503000000000000" pitchFamily="34" charset="-127"/>
                </a:rPr>
                <a:t>울산대학교</a:t>
              </a:r>
              <a:endPara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endParaRPr>
            </a:p>
            <a:p>
              <a:pPr algn="ctr"/>
              <a:endParaRPr kumimoji="1" lang="en-US" altLang="ko-Kore-KR" b="1" dirty="0">
                <a:latin typeface="Binggrae Melona" panose="020B0503000000000000" pitchFamily="34" charset="-127"/>
                <a:ea typeface="Binggrae Melona" panose="020B0503000000000000" pitchFamily="34" charset="-127"/>
              </a:endParaRPr>
            </a:p>
            <a:p>
              <a:pPr algn="ctr"/>
              <a:r>
                <a:rPr kumimoji="1" lang="ko-KR" altLang="en-US" b="1" dirty="0">
                  <a:latin typeface="Binggrae Melona" panose="020B0503000000000000" pitchFamily="34" charset="-127"/>
                  <a:ea typeface="Binggrae Melona" panose="020B0503000000000000" pitchFamily="34" charset="-127"/>
                </a:rPr>
                <a:t>말뭉치</a:t>
              </a:r>
              <a:endParaRPr kumimoji="1" lang="ko-Kore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BBD0B7-6F6E-4446-A692-ACB3EB47EA85}"/>
                </a:ext>
              </a:extLst>
            </p:cNvPr>
            <p:cNvSpPr/>
            <p:nvPr/>
          </p:nvSpPr>
          <p:spPr>
            <a:xfrm>
              <a:off x="6906783" y="1862051"/>
              <a:ext cx="4486275" cy="4138699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979947-827E-40B2-AF19-C60ADD74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0900" y="2057401"/>
              <a:ext cx="3898043" cy="3705137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991045-8901-4736-8FC5-F03A3F6E583F}"/>
              </a:ext>
            </a:extLst>
          </p:cNvPr>
          <p:cNvSpPr/>
          <p:nvPr/>
        </p:nvSpPr>
        <p:spPr>
          <a:xfrm flipH="1">
            <a:off x="6383521" y="2061642"/>
            <a:ext cx="526583" cy="4138699"/>
          </a:xfrm>
          <a:prstGeom prst="rect">
            <a:avLst/>
          </a:prstGeom>
          <a:solidFill>
            <a:srgbClr val="C4222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A</a:t>
            </a:r>
          </a:p>
          <a:p>
            <a:pPr algn="ctr"/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I</a:t>
            </a:r>
          </a:p>
          <a:p>
            <a:pPr algn="ctr"/>
            <a:endParaRPr kumimoji="1" lang="en-US" altLang="ko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H</a:t>
            </a:r>
          </a:p>
          <a:p>
            <a:pPr algn="ctr"/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U</a:t>
            </a:r>
          </a:p>
          <a:p>
            <a:pPr algn="ctr"/>
            <a:r>
              <a:rPr kumimoji="1" lang="en-US" altLang="ko-KR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B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</a:t>
            </a:r>
            <a:endParaRPr kumimoji="1" lang="en-US" altLang="ko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endParaRPr kumimoji="1" lang="en-US" altLang="ko-Kore-KR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  <a:p>
            <a:pPr algn="ctr"/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말뭉치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6768F-2594-4269-B5B4-62697EF8DE0D}"/>
              </a:ext>
            </a:extLst>
          </p:cNvPr>
          <p:cNvSpPr/>
          <p:nvPr/>
        </p:nvSpPr>
        <p:spPr>
          <a:xfrm>
            <a:off x="6910104" y="2061642"/>
            <a:ext cx="4611859" cy="413869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내용 개체 틀 9">
            <a:extLst>
              <a:ext uri="{FF2B5EF4-FFF2-40B4-BE49-F238E27FC236}">
                <a16:creationId xmlns:a16="http://schemas.microsoft.com/office/drawing/2014/main" id="{C2F5C0D9-A14F-4C71-A866-B7CB21191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170018" y="2256992"/>
            <a:ext cx="4092030" cy="3705137"/>
          </a:xfrm>
        </p:spPr>
      </p:pic>
    </p:spTree>
    <p:extLst>
      <p:ext uri="{BB962C8B-B14F-4D97-AF65-F5344CB8AC3E}">
        <p14:creationId xmlns:p14="http://schemas.microsoft.com/office/powerpoint/2010/main" val="154608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Data Example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1A395-5816-4822-AD5C-42A10A03DEED}"/>
              </a:ext>
            </a:extLst>
          </p:cNvPr>
          <p:cNvSpPr/>
          <p:nvPr/>
        </p:nvSpPr>
        <p:spPr>
          <a:xfrm>
            <a:off x="118542" y="1781547"/>
            <a:ext cx="7500936" cy="5227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표준국어대사전 전문 분야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589790-84BA-44E9-94AE-84C2A3FE76C6}"/>
              </a:ext>
            </a:extLst>
          </p:cNvPr>
          <p:cNvSpPr/>
          <p:nvPr/>
        </p:nvSpPr>
        <p:spPr>
          <a:xfrm>
            <a:off x="118543" y="2304286"/>
            <a:ext cx="7500936" cy="40778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A6729B-AC02-4EAE-BF8F-C51CB70F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9" y="2477641"/>
            <a:ext cx="7255317" cy="3757796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DA9B52-6B2F-493B-82F9-7AEF5ECF6752}"/>
              </a:ext>
            </a:extLst>
          </p:cNvPr>
          <p:cNvSpPr/>
          <p:nvPr/>
        </p:nvSpPr>
        <p:spPr>
          <a:xfrm>
            <a:off x="7733779" y="1781547"/>
            <a:ext cx="4257675" cy="52273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전년도</a:t>
            </a:r>
            <a:r>
              <a:rPr kumimoji="1" lang="ko-KR" altLang="en-US" b="1" dirty="0">
                <a:latin typeface="Binggrae Melona" panose="020B0503000000000000" pitchFamily="34" charset="-127"/>
                <a:ea typeface="Binggrae Melona" panose="020B0503000000000000" pitchFamily="34" charset="-127"/>
              </a:rPr>
              <a:t> 학습 데이터</a:t>
            </a:r>
            <a:endParaRPr kumimoji="1" lang="ko-Kore-KR" altLang="en-US" b="1" dirty="0"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24255B-DBB5-44C4-A634-B7AD2D7314F2}"/>
              </a:ext>
            </a:extLst>
          </p:cNvPr>
          <p:cNvSpPr/>
          <p:nvPr/>
        </p:nvSpPr>
        <p:spPr>
          <a:xfrm>
            <a:off x="7733779" y="2304286"/>
            <a:ext cx="4257675" cy="407783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1188FE-4B44-4402-BFE7-C758E361D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11"/>
          <a:stretch/>
        </p:blipFill>
        <p:spPr>
          <a:xfrm>
            <a:off x="7902053" y="2485444"/>
            <a:ext cx="3959470" cy="37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9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0590" y="261442"/>
            <a:ext cx="10971373" cy="79875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개발계획 </a:t>
            </a:r>
            <a:r>
              <a:rPr lang="en-US" altLang="ko-KR" dirty="0">
                <a:solidFill>
                  <a:schemeClr val="bg1"/>
                </a:solidFill>
                <a:latin typeface="Binggrae Melona" panose="020B0503000000000000" pitchFamily="34" charset="-127"/>
                <a:ea typeface="Binggrae Melona" panose="020B0503000000000000" pitchFamily="34" charset="-127"/>
              </a:rPr>
              <a:t>– Programming</a:t>
            </a:r>
            <a:endParaRPr lang="ko-KR" altLang="en-US" dirty="0">
              <a:solidFill>
                <a:schemeClr val="bg1"/>
              </a:solidFill>
              <a:latin typeface="Binggrae Melona" panose="020B0503000000000000" pitchFamily="34" charset="-127"/>
              <a:ea typeface="Binggrae Melona" panose="020B0503000000000000" pitchFamily="34" charset="-127"/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DBBD4232-2F0D-4716-9B34-10359D514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654" y="2133650"/>
            <a:ext cx="3080995" cy="4024313"/>
          </a:xfr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96148E-0714-4D15-B90E-E1B9BBDE7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16" y="2663876"/>
            <a:ext cx="1968500" cy="2667000"/>
          </a:xfrm>
          <a:prstGeom prst="rect">
            <a:avLst/>
          </a:prstGeo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179782-AEAC-4911-84E4-5C083BE8D4C0}"/>
              </a:ext>
            </a:extLst>
          </p:cNvPr>
          <p:cNvCxnSpPr>
            <a:cxnSpLocks/>
          </p:cNvCxnSpPr>
          <p:nvPr/>
        </p:nvCxnSpPr>
        <p:spPr>
          <a:xfrm>
            <a:off x="4513070" y="3997377"/>
            <a:ext cx="657225" cy="0"/>
          </a:xfrm>
          <a:prstGeom prst="straightConnector1">
            <a:avLst/>
          </a:prstGeom>
          <a:ln w="101600">
            <a:solidFill>
              <a:schemeClr val="tx2">
                <a:lumMod val="40000"/>
                <a:lumOff val="6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E06771E-BF26-42AC-AFAB-7B1A383A1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39"/>
          <a:stretch/>
        </p:blipFill>
        <p:spPr>
          <a:xfrm>
            <a:off x="8897124" y="2133650"/>
            <a:ext cx="1968500" cy="4024314"/>
          </a:xfrm>
          <a:prstGeom prst="rect">
            <a:avLst/>
          </a:prstGeom>
          <a:ln w="190500">
            <a:solidFill>
              <a:schemeClr val="bg1">
                <a:lumMod val="95000"/>
                <a:alpha val="70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024BD30-23E1-421D-9135-0A8D376E8C74}"/>
              </a:ext>
            </a:extLst>
          </p:cNvPr>
          <p:cNvCxnSpPr>
            <a:cxnSpLocks/>
          </p:cNvCxnSpPr>
          <p:nvPr/>
        </p:nvCxnSpPr>
        <p:spPr>
          <a:xfrm>
            <a:off x="7742045" y="4011664"/>
            <a:ext cx="857250" cy="0"/>
          </a:xfrm>
          <a:prstGeom prst="straightConnector1">
            <a:avLst/>
          </a:prstGeom>
          <a:ln w="101600">
            <a:solidFill>
              <a:schemeClr val="tx2">
                <a:lumMod val="40000"/>
                <a:lumOff val="60000"/>
                <a:alpha val="7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997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12508</TotalTime>
  <Words>121</Words>
  <Application>Microsoft Office PowerPoint</Application>
  <PresentationFormat>사용자 지정</PresentationFormat>
  <Paragraphs>50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굴림체</vt:lpstr>
      <vt:lpstr>Calibri</vt:lpstr>
      <vt:lpstr>나눔스퀘어 ExtraBold</vt:lpstr>
      <vt:lpstr>Binggrae Melona</vt:lpstr>
      <vt:lpstr>Noto Sans</vt:lpstr>
      <vt:lpstr>맑은 고딕</vt:lpstr>
      <vt:lpstr>나눔스퀘어</vt:lpstr>
      <vt:lpstr>Calibri Light</vt:lpstr>
      <vt:lpstr>Arial</vt:lpstr>
      <vt:lpstr>Office 테마</vt:lpstr>
      <vt:lpstr>PowerPoint 프레젠테이션</vt:lpstr>
      <vt:lpstr>PowerPoint 프레젠테이션</vt:lpstr>
      <vt:lpstr>개발의도</vt:lpstr>
      <vt:lpstr>개발계획 – Data Example</vt:lpstr>
      <vt:lpstr>개발계획 – Data Example</vt:lpstr>
      <vt:lpstr>개발계획 – Data Example</vt:lpstr>
      <vt:lpstr>개발계획 – Data Example</vt:lpstr>
      <vt:lpstr>개발계획 – Data Example</vt:lpstr>
      <vt:lpstr>개발계획 – Programming</vt:lpstr>
      <vt:lpstr>개발계획 – Result Example</vt:lpstr>
      <vt:lpstr>성능비교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신규표</cp:lastModifiedBy>
  <cp:revision>8</cp:revision>
  <dcterms:created xsi:type="dcterms:W3CDTF">2010-02-01T08:03:16Z</dcterms:created>
  <dcterms:modified xsi:type="dcterms:W3CDTF">2020-08-11T14:54:59Z</dcterms:modified>
  <cp:category>www.slidemembers.com</cp:category>
</cp:coreProperties>
</file>